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726080b2c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726080b2c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726080b2c5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726080b2c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7189cac36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7189cac36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7189cac3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7189cac3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726080b2c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726080b2c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726080b2c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726080b2c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726080b2c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726080b2c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726080b2c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726080b2c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726080b2c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726080b2c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7189cac36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7189cac36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7189cac36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7189cac36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6136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Analyzing Average Variation of  Cell Areas in Voronoi Diagrams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3537150" y="3660450"/>
            <a:ext cx="4255500" cy="11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James deLeon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July 31, 2025</a:t>
            </a:r>
            <a:endParaRPr sz="1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08" name="Google Shape;208;p22"/>
          <p:cNvSpPr txBox="1"/>
          <p:nvPr>
            <p:ph idx="1" type="body"/>
          </p:nvPr>
        </p:nvSpPr>
        <p:spPr>
          <a:xfrm>
            <a:off x="4900675" y="280700"/>
            <a:ext cx="3962400" cy="32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This interval indicates that if we repeat this sampling process many times, then the true diﬀerence in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mean variance will be contained between -1079 sq. pixels and 6719 sq. pixels 95% of the time. The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lower bound extending into the negative region indicates that the Uniform distribution of Voronoi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sites presents a greater average variation of Voronoi cell areas, while the upper bound indicates a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greater average variation of cell areas from Normally distributed sites. This is not a good sign for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our significance test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09" name="Google Shape;209;p22" title="Screenshot 2025-07-31 at 5.49.1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525" y="3764024"/>
            <a:ext cx="7998977" cy="121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2" title="Screenshot 2025-07-31 at 5.49.19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447" y="1737650"/>
            <a:ext cx="4648999" cy="143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/ Conclusion</a:t>
            </a:r>
            <a:endParaRPr/>
          </a:p>
        </p:txBody>
      </p:sp>
      <p:pic>
        <p:nvPicPr>
          <p:cNvPr id="216" name="Google Shape;216;p23" title="Screenshot 2025-07-31 at 5.49.2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775" y="2813525"/>
            <a:ext cx="6176075" cy="191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"/>
          <p:cNvSpPr txBox="1"/>
          <p:nvPr/>
        </p:nvSpPr>
        <p:spPr>
          <a:xfrm>
            <a:off x="1479025" y="1258275"/>
            <a:ext cx="7119300" cy="9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fail to reject the null hypothesis, since our approximate p-value is greater than our 5% significance level.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There is not enough evidence to suggest that there is a difference between 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uniformly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distributed and Normally distributed sites in regards to cell area variation.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23" name="Google Shape;223;p24"/>
          <p:cNvSpPr txBox="1"/>
          <p:nvPr>
            <p:ph idx="1" type="body"/>
          </p:nvPr>
        </p:nvSpPr>
        <p:spPr>
          <a:xfrm>
            <a:off x="1297500" y="971525"/>
            <a:ext cx="7038900" cy="3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35">
                <a:latin typeface="Arial"/>
                <a:ea typeface="Arial"/>
                <a:cs typeface="Arial"/>
                <a:sym typeface="Arial"/>
              </a:rPr>
              <a:t>[1] Mark De Berg. Computational geometry: algorithms and applications. Springer Science &amp; Business Media, third edition, 2000.</a:t>
            </a:r>
            <a:endParaRPr sz="83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83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35">
                <a:latin typeface="Arial"/>
                <a:ea typeface="Arial"/>
                <a:cs typeface="Arial"/>
                <a:sym typeface="Arial"/>
              </a:rPr>
              <a:t>[2] Marcelo Walter, Alain Fournier, and Daniel Menevaux. Integrating shape and pattern in mammalian models. In Proceedings of the 28th annual conference on Computer graphics and interactive techniques, pages 317–326, 2001.</a:t>
            </a:r>
            <a:endParaRPr sz="83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83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35">
                <a:latin typeface="Arial"/>
                <a:ea typeface="Arial"/>
                <a:cs typeface="Arial"/>
                <a:sym typeface="Arial"/>
              </a:rPr>
              <a:t>[3] Koichi Kise, Akinori Sato, and Motoi Iwata. Segmentation of page images using the area voronoi diagram. Computer Vision and Image Understanding, 70(3):370–382, 1998.</a:t>
            </a:r>
            <a:endParaRPr sz="83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83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35">
                <a:latin typeface="Arial"/>
                <a:ea typeface="Arial"/>
                <a:cs typeface="Arial"/>
                <a:sym typeface="Arial"/>
              </a:rPr>
              <a:t>[4] Emanuel A Lazar, Jiayin Lu, and Chris H Rycroft. Voronoi cell analysis: The shapes of particle systems. American Journal of Physics, 90(6):469–480, 2022.</a:t>
            </a:r>
            <a:endParaRPr sz="83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83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35">
                <a:latin typeface="Arial"/>
                <a:ea typeface="Arial"/>
                <a:cs typeface="Arial"/>
                <a:sym typeface="Arial"/>
              </a:rPr>
              <a:t>[5] Nisha Arya. A quick overview of voronoi diagrams, 2022.</a:t>
            </a:r>
            <a:endParaRPr sz="83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83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35">
                <a:latin typeface="Arial"/>
                <a:ea typeface="Arial"/>
                <a:cs typeface="Arial"/>
                <a:sym typeface="Arial"/>
              </a:rPr>
              <a:t>[6] Adam Dobrin. A review of properties and variations of voronoi diagrams. Whitman College, 10(1.453):9156, 2005.</a:t>
            </a:r>
            <a:endParaRPr sz="83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83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35">
                <a:latin typeface="Arial"/>
                <a:ea typeface="Arial"/>
                <a:cs typeface="Arial"/>
                <a:sym typeface="Arial"/>
              </a:rPr>
              <a:t>[7] Steven Fortune. A sweepline algorithm for voronoi diagrams. In Proceedings of the second annual symposium on Computational geometry, pages 313–322, 1986.</a:t>
            </a:r>
            <a:endParaRPr sz="83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83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35">
                <a:latin typeface="Arial"/>
                <a:ea typeface="Arial"/>
                <a:cs typeface="Arial"/>
                <a:sym typeface="Arial"/>
              </a:rPr>
              <a:t>[8] Elijah Smith, Christian Treﬀtz, and Byron DeVries. A divide-and-conquer algorithm for computing voronoi diagrams. In 2020 IEEE International Conference on Electro Information Technology (EIT), pages 495–499. IEEE, 2020.</a:t>
            </a:r>
            <a:endParaRPr sz="83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83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35">
                <a:latin typeface="Arial"/>
                <a:ea typeface="Arial"/>
                <a:cs typeface="Arial"/>
                <a:sym typeface="Arial"/>
              </a:rPr>
              <a:t>[9] Raphael A Finkel and Jon Louis Bentley. Quad trees a data structure for retrieval on composite keys. Acta informatica, 4(1):1–9, 1974.</a:t>
            </a:r>
            <a:endParaRPr sz="83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83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35">
                <a:latin typeface="Arial"/>
                <a:ea typeface="Arial"/>
                <a:cs typeface="Arial"/>
                <a:sym typeface="Arial"/>
              </a:rPr>
              <a:t>[10] David S Moore, George P McCabe, and Bruce A Craig. Introduction to the Practice of Statistics. W.H Freeman, 9th edition, 2016.</a:t>
            </a:r>
            <a:endParaRPr sz="83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83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35">
                <a:latin typeface="Arial"/>
                <a:ea typeface="Arial"/>
                <a:cs typeface="Arial"/>
                <a:sym typeface="Arial"/>
              </a:rPr>
              <a:t>[11] George EP Box and Mervin E Muller. A note on the generation of random normal deviates</a:t>
            </a:r>
            <a:r>
              <a:rPr lang="en" sz="835"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" sz="835">
                <a:latin typeface="Arial"/>
                <a:ea typeface="Arial"/>
                <a:cs typeface="Arial"/>
                <a:sym typeface="Arial"/>
              </a:rPr>
              <a:t>The annals of mathematical statistics, 29(2):610–611, 1958.</a:t>
            </a:r>
            <a:endParaRPr sz="83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525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Voronoi Diagrams?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71650" y="1534450"/>
            <a:ext cx="3691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Voronoi Diagrams are tessellated geometric structures with a range of applications in geographical path finding, computer graphics, image approximation, and even solid-state physics.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These structures have the profile of non-overlapping convex polygons.</a:t>
            </a:r>
            <a:endParaRPr/>
          </a:p>
        </p:txBody>
      </p:sp>
      <p:pic>
        <p:nvPicPr>
          <p:cNvPr id="142" name="Google Shape;142;p14" title="vor_natur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6075" y="900850"/>
            <a:ext cx="4055448" cy="253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 title="Screenshot 2025-07-31 at 5.27.41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487" y="3506824"/>
            <a:ext cx="7519025" cy="148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Normally Distributed Voronoi Diagrams</a:t>
            </a:r>
            <a:endParaRPr/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15" title="vor_norm1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75" y="1697275"/>
            <a:ext cx="2781476" cy="278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 title="vor_norm1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1262" y="1699988"/>
            <a:ext cx="2781476" cy="277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5" title="vor_norm1000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6950" y="1697288"/>
            <a:ext cx="2781476" cy="278147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5"/>
          <p:cNvSpPr txBox="1"/>
          <p:nvPr/>
        </p:nvSpPr>
        <p:spPr>
          <a:xfrm>
            <a:off x="664650" y="4624725"/>
            <a:ext cx="78147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Voronoi Site Count: 10, 				100, 							1000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Uniformly Distributed Voronoi Diagrams</a:t>
            </a:r>
            <a:endParaRPr/>
          </a:p>
        </p:txBody>
      </p:sp>
      <p:sp>
        <p:nvSpPr>
          <p:cNvPr id="159" name="Google Shape;159;p16"/>
          <p:cNvSpPr txBox="1"/>
          <p:nvPr>
            <p:ph idx="1" type="body"/>
          </p:nvPr>
        </p:nvSpPr>
        <p:spPr>
          <a:xfrm>
            <a:off x="1297500" y="971525"/>
            <a:ext cx="7038900" cy="13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16" title="vor_uniform1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625" y="2006175"/>
            <a:ext cx="2708099" cy="2702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6" title="vor_uniform1000.png"/>
          <p:cNvPicPr preferRelativeResize="0"/>
          <p:nvPr/>
        </p:nvPicPr>
        <p:blipFill rotWithShape="1">
          <a:blip r:embed="rId4">
            <a:alphaModFix/>
          </a:blip>
          <a:srcRect b="189" l="0" r="0" t="199"/>
          <a:stretch/>
        </p:blipFill>
        <p:spPr>
          <a:xfrm>
            <a:off x="6157125" y="2008825"/>
            <a:ext cx="2708101" cy="269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6" title="vor_uniform100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9375" y="2008825"/>
            <a:ext cx="2708099" cy="269751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6"/>
          <p:cNvSpPr txBox="1"/>
          <p:nvPr/>
        </p:nvSpPr>
        <p:spPr>
          <a:xfrm>
            <a:off x="827825" y="4823400"/>
            <a:ext cx="78147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Voronoi Site Count: 10, 				100, 							1000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</a:t>
            </a:r>
            <a:endParaRPr/>
          </a:p>
        </p:txBody>
      </p:sp>
      <p:sp>
        <p:nvSpPr>
          <p:cNvPr id="169" name="Google Shape;169;p17"/>
          <p:cNvSpPr txBox="1"/>
          <p:nvPr>
            <p:ph idx="1" type="body"/>
          </p:nvPr>
        </p:nvSpPr>
        <p:spPr>
          <a:xfrm>
            <a:off x="1059600" y="1037750"/>
            <a:ext cx="76851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two populations of distributions: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The population of Voronoi diagrams with Normally random sites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The population of Voronoi diagrams with uniformly distributed sites.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 want to measure the average variance between the two populations. Specifically, we want to measure the variation of cell areas between the two populations. This variation can be modelled as a random variable, as opposed to the average cell area, which is a deterministic measurement. For this experiment, we will be focusing on 512 x 512 pixel diagrams with p = 256 Voronoi sites.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This experiment proposes an alternative hypothesis with a significance level of 5% that the two populations of Voronoi diagrams have a different average variation in cell area. Let mu_1 denote the population average cell area </a:t>
            </a:r>
            <a:r>
              <a:rPr lang="en"/>
              <a:t>variance</a:t>
            </a:r>
            <a:r>
              <a:rPr lang="en"/>
              <a:t> for Normally distributed sites, and let mu_2 denote the population average cell area variance for Uniformly distributed sites.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H0: mu_1 - mu_2 = 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Ha: mu_1 - mu_2 \= 0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75" name="Google Shape;175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18" title="vor_q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5400" y="1246273"/>
            <a:ext cx="3560699" cy="3553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8" title="vor_qt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1249750"/>
            <a:ext cx="3553749" cy="355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83" name="Google Shape;183;p19"/>
          <p:cNvSpPr txBox="1"/>
          <p:nvPr>
            <p:ph idx="1" type="body"/>
          </p:nvPr>
        </p:nvSpPr>
        <p:spPr>
          <a:xfrm>
            <a:off x="4415025" y="673500"/>
            <a:ext cx="4307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We will use a divide-and conquer </a:t>
            </a:r>
            <a:r>
              <a:rPr lang="en"/>
              <a:t>method to generate Voronoi diagrams using Quadtrees. The recursive properties of Quadtrees allow for us to assign sectors with a cell area. Altogether, we can tabulate the combined area for each Voronoi cell.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We will use a two-sample t-test to calculate our test statistics. For this experiment, we will have sample size of 1001 diagrams for each distribution</a:t>
            </a:r>
            <a:endParaRPr/>
          </a:p>
        </p:txBody>
      </p:sp>
      <p:pic>
        <p:nvPicPr>
          <p:cNvPr id="184" name="Google Shape;184;p19" title="Screenshot 2025-07-31 at 5.44.5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775" y="3945700"/>
            <a:ext cx="2789525" cy="10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9" title="Screenshot 2025-07-31 at 5.44.53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250" y="2362075"/>
            <a:ext cx="2762250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9" title="Screenshot 2025-07-31 at 5.44.49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7025" y="3945700"/>
            <a:ext cx="2927113" cy="10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9" title="Screenshot 2025-07-31 at 5.44.42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6875" y="2571750"/>
            <a:ext cx="3541700" cy="13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93" name="Google Shape;193;p20"/>
          <p:cNvSpPr txBox="1"/>
          <p:nvPr>
            <p:ph idx="1" type="body"/>
          </p:nvPr>
        </p:nvSpPr>
        <p:spPr>
          <a:xfrm>
            <a:off x="679400" y="3796925"/>
            <a:ext cx="5391300" cy="11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0" title="Screenshot 2025-07-31 at 5.47.4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1475" y="232000"/>
            <a:ext cx="6083001" cy="216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0" title="Screenshot 2025-07-31 at 5.48.30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350" y="2781475"/>
            <a:ext cx="8275448" cy="20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201" name="Google Shape;201;p21" title="fig_his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5775" y="1307850"/>
            <a:ext cx="4195499" cy="313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1" title="fig_box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350" y="1699050"/>
            <a:ext cx="4331701" cy="274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